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91" r:id="rId3"/>
    <p:sldId id="392" r:id="rId4"/>
    <p:sldId id="382" r:id="rId5"/>
    <p:sldId id="393" r:id="rId6"/>
    <p:sldId id="380" r:id="rId7"/>
    <p:sldId id="394" r:id="rId8"/>
    <p:sldId id="373" r:id="rId9"/>
    <p:sldId id="381" r:id="rId10"/>
    <p:sldId id="395" r:id="rId11"/>
    <p:sldId id="372" r:id="rId12"/>
    <p:sldId id="379" r:id="rId13"/>
    <p:sldId id="355" r:id="rId14"/>
    <p:sldId id="369" r:id="rId15"/>
    <p:sldId id="361" r:id="rId16"/>
    <p:sldId id="334" r:id="rId17"/>
    <p:sldId id="291" r:id="rId18"/>
    <p:sldId id="374" r:id="rId19"/>
    <p:sldId id="306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67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06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42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25" d="100"/>
          <a:sy n="125" d="100"/>
        </p:scale>
        <p:origin x="-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10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7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7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0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73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8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9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a linear function, threshold</a:t>
            </a:r>
            <a:r>
              <a:rPr lang="en-US" baseline="0" dirty="0" smtClean="0"/>
              <a:t> is exactly what is subtracted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19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5325"/>
            <a:ext cx="4567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425" indent="0" algn="ctr">
              <a:buNone/>
              <a:defRPr/>
            </a:lvl2pPr>
            <a:lvl3pPr marL="828850" indent="0" algn="ctr">
              <a:buNone/>
              <a:defRPr/>
            </a:lvl3pPr>
            <a:lvl4pPr marL="1243275" indent="0" algn="ctr">
              <a:buNone/>
              <a:defRPr/>
            </a:lvl4pPr>
            <a:lvl5pPr marL="1657700" indent="0" algn="ctr">
              <a:buNone/>
              <a:defRPr/>
            </a:lvl5pPr>
            <a:lvl6pPr marL="2072126" indent="0" algn="ctr">
              <a:buNone/>
              <a:defRPr/>
            </a:lvl6pPr>
            <a:lvl7pPr marL="2486552" indent="0" algn="ctr">
              <a:buNone/>
              <a:defRPr/>
            </a:lvl7pPr>
            <a:lvl8pPr marL="2900977" indent="0" algn="ctr">
              <a:buNone/>
              <a:defRPr/>
            </a:lvl8pPr>
            <a:lvl9pPr marL="331540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60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25" indent="0">
              <a:buNone/>
              <a:defRPr sz="1600"/>
            </a:lvl2pPr>
            <a:lvl3pPr marL="828850" indent="0">
              <a:buNone/>
              <a:defRPr sz="1500"/>
            </a:lvl3pPr>
            <a:lvl4pPr marL="1243275" indent="0">
              <a:buNone/>
              <a:defRPr sz="1300"/>
            </a:lvl4pPr>
            <a:lvl5pPr marL="1657700" indent="0">
              <a:buNone/>
              <a:defRPr sz="1300"/>
            </a:lvl5pPr>
            <a:lvl6pPr marL="2072126" indent="0">
              <a:buNone/>
              <a:defRPr sz="1300"/>
            </a:lvl6pPr>
            <a:lvl7pPr marL="2486552" indent="0">
              <a:buNone/>
              <a:defRPr sz="1300"/>
            </a:lvl7pPr>
            <a:lvl8pPr marL="2900977" indent="0">
              <a:buNone/>
              <a:defRPr sz="1300"/>
            </a:lvl8pPr>
            <a:lvl9pPr marL="331540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102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102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9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8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25" indent="0">
              <a:buNone/>
              <a:defRPr sz="1800" b="1"/>
            </a:lvl2pPr>
            <a:lvl3pPr marL="828850" indent="0">
              <a:buNone/>
              <a:defRPr sz="1600" b="1"/>
            </a:lvl3pPr>
            <a:lvl4pPr marL="1243275" indent="0">
              <a:buNone/>
              <a:defRPr sz="1500" b="1"/>
            </a:lvl4pPr>
            <a:lvl5pPr marL="1657700" indent="0">
              <a:buNone/>
              <a:defRPr sz="1500" b="1"/>
            </a:lvl5pPr>
            <a:lvl6pPr marL="2072126" indent="0">
              <a:buNone/>
              <a:defRPr sz="1500" b="1"/>
            </a:lvl6pPr>
            <a:lvl7pPr marL="2486552" indent="0">
              <a:buNone/>
              <a:defRPr sz="1500" b="1"/>
            </a:lvl7pPr>
            <a:lvl8pPr marL="2900977" indent="0">
              <a:buNone/>
              <a:defRPr sz="1500" b="1"/>
            </a:lvl8pPr>
            <a:lvl9pPr marL="331540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8" y="2175163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71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25" indent="0">
              <a:buNone/>
              <a:defRPr sz="1800" b="1"/>
            </a:lvl2pPr>
            <a:lvl3pPr marL="828850" indent="0">
              <a:buNone/>
              <a:defRPr sz="1600" b="1"/>
            </a:lvl3pPr>
            <a:lvl4pPr marL="1243275" indent="0">
              <a:buNone/>
              <a:defRPr sz="1500" b="1"/>
            </a:lvl4pPr>
            <a:lvl5pPr marL="1657700" indent="0">
              <a:buNone/>
              <a:defRPr sz="1500" b="1"/>
            </a:lvl5pPr>
            <a:lvl6pPr marL="2072126" indent="0">
              <a:buNone/>
              <a:defRPr sz="1500" b="1"/>
            </a:lvl6pPr>
            <a:lvl7pPr marL="2486552" indent="0">
              <a:buNone/>
              <a:defRPr sz="1500" b="1"/>
            </a:lvl7pPr>
            <a:lvl8pPr marL="2900977" indent="0">
              <a:buNone/>
              <a:defRPr sz="1500" b="1"/>
            </a:lvl8pPr>
            <a:lvl9pPr marL="331540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71" y="2175163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2" y="273521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9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32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425" indent="0">
              <a:buNone/>
              <a:defRPr sz="1100"/>
            </a:lvl2pPr>
            <a:lvl3pPr marL="828850" indent="0">
              <a:buNone/>
              <a:defRPr sz="900"/>
            </a:lvl3pPr>
            <a:lvl4pPr marL="1243275" indent="0">
              <a:buNone/>
              <a:defRPr sz="800"/>
            </a:lvl4pPr>
            <a:lvl5pPr marL="1657700" indent="0">
              <a:buNone/>
              <a:defRPr sz="800"/>
            </a:lvl5pPr>
            <a:lvl6pPr marL="2072126" indent="0">
              <a:buNone/>
              <a:defRPr sz="800"/>
            </a:lvl6pPr>
            <a:lvl7pPr marL="2486552" indent="0">
              <a:buNone/>
              <a:defRPr sz="800"/>
            </a:lvl7pPr>
            <a:lvl8pPr marL="2900977" indent="0">
              <a:buNone/>
              <a:defRPr sz="800"/>
            </a:lvl8pPr>
            <a:lvl9pPr marL="331540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31" y="4800896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31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425" indent="0">
              <a:buNone/>
              <a:defRPr sz="2500"/>
            </a:lvl2pPr>
            <a:lvl3pPr marL="828850" indent="0">
              <a:buNone/>
              <a:defRPr sz="2200"/>
            </a:lvl3pPr>
            <a:lvl4pPr marL="1243275" indent="0">
              <a:buNone/>
              <a:defRPr sz="1800"/>
            </a:lvl4pPr>
            <a:lvl5pPr marL="1657700" indent="0">
              <a:buNone/>
              <a:defRPr sz="1800"/>
            </a:lvl5pPr>
            <a:lvl6pPr marL="2072126" indent="0">
              <a:buNone/>
              <a:defRPr sz="1800"/>
            </a:lvl6pPr>
            <a:lvl7pPr marL="2486552" indent="0">
              <a:buNone/>
              <a:defRPr sz="1800"/>
            </a:lvl7pPr>
            <a:lvl8pPr marL="2900977" indent="0">
              <a:buNone/>
              <a:defRPr sz="1800"/>
            </a:lvl8pPr>
            <a:lvl9pPr marL="3315402" indent="0">
              <a:buNone/>
              <a:defRPr sz="18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31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425" indent="0">
              <a:buNone/>
              <a:defRPr sz="1100"/>
            </a:lvl2pPr>
            <a:lvl3pPr marL="828850" indent="0">
              <a:buNone/>
              <a:defRPr sz="900"/>
            </a:lvl3pPr>
            <a:lvl4pPr marL="1243275" indent="0">
              <a:buNone/>
              <a:defRPr sz="800"/>
            </a:lvl4pPr>
            <a:lvl5pPr marL="1657700" indent="0">
              <a:buNone/>
              <a:defRPr sz="800"/>
            </a:lvl5pPr>
            <a:lvl6pPr marL="2072126" indent="0">
              <a:buNone/>
              <a:defRPr sz="800"/>
            </a:lvl6pPr>
            <a:lvl7pPr marL="2486552" indent="0">
              <a:buNone/>
              <a:defRPr sz="800"/>
            </a:lvl7pPr>
            <a:lvl8pPr marL="2900977" indent="0">
              <a:buNone/>
              <a:defRPr sz="800"/>
            </a:lvl8pPr>
            <a:lvl9pPr marL="331540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32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32" y="1605102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32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174" algn="l"/>
                <a:tab pos="1312343" algn="l"/>
                <a:tab pos="196851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6/1/12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174" algn="l"/>
                <a:tab pos="1312343" algn="l"/>
                <a:tab pos="1968519" algn="l"/>
                <a:tab pos="2624693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12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174" algn="l"/>
                <a:tab pos="1312343" algn="l"/>
                <a:tab pos="196851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403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102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2803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8503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2928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7356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1779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6208" indent="-195702" algn="ctr" defTabSz="414425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403" indent="-293553" algn="l" defTabSz="414425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2803" indent="-260455" algn="l" defTabSz="414425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203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5607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7008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1433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5858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0283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4708" indent="-195702" algn="l" defTabSz="414425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25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850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275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700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126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552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0977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402" algn="l" defTabSz="41442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1143007"/>
            <a:ext cx="7772688" cy="2152507"/>
          </a:xfrm>
        </p:spPr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, 25 Years Later: Biologically Plausible </a:t>
            </a:r>
            <a:r>
              <a:rPr lang="en-US" dirty="0" err="1" smtClean="0"/>
              <a:t>Backprop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339153"/>
            <a:ext cx="6401376" cy="1751929"/>
          </a:xfrm>
        </p:spPr>
        <p:txBody>
          <a:bodyPr/>
          <a:lstStyle/>
          <a:p>
            <a:r>
              <a:rPr lang="en-GB" sz="3200" dirty="0"/>
              <a:t>Randall C. O’Reilly</a:t>
            </a:r>
          </a:p>
          <a:p>
            <a:r>
              <a:rPr lang="en-GB" sz="3200" dirty="0"/>
              <a:t>University of Colorado Boulder</a:t>
            </a:r>
          </a:p>
          <a:p>
            <a:r>
              <a:rPr lang="en-GB" sz="3200" dirty="0" err="1"/>
              <a:t>eCortex</a:t>
            </a:r>
            <a:r>
              <a:rPr lang="en-GB" sz="3200" dirty="0"/>
              <a:t>, Inc.</a:t>
            </a:r>
            <a:endParaRPr lang="en-US" dirty="0"/>
          </a:p>
        </p:txBody>
      </p:sp>
      <p:pic>
        <p:nvPicPr>
          <p:cNvPr id="4" name="Picture 3" descr="CU_logo_official_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6" y="5613305"/>
            <a:ext cx="1041400" cy="1016000"/>
          </a:xfrm>
          <a:prstGeom prst="rect">
            <a:avLst/>
          </a:prstGeom>
        </p:spPr>
      </p:pic>
      <p:pic>
        <p:nvPicPr>
          <p:cNvPr id="5" name="Picture 4" descr="ecortex_logo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6" y="5885116"/>
            <a:ext cx="3251200" cy="972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6632" y="273514"/>
            <a:ext cx="8227871" cy="945686"/>
          </a:xfrm>
        </p:spPr>
        <p:txBody>
          <a:bodyPr/>
          <a:lstStyle/>
          <a:p>
            <a:r>
              <a:rPr lang="en-US" sz="3600" dirty="0" err="1" smtClean="0"/>
              <a:t>Bienenstock</a:t>
            </a:r>
            <a:r>
              <a:rPr lang="en-US" sz="3600" dirty="0" smtClean="0"/>
              <a:t> Cooper &amp; Munro (1982)</a:t>
            </a:r>
            <a:endParaRPr lang="en-US" sz="3600" dirty="0"/>
          </a:p>
        </p:txBody>
      </p:sp>
      <p:pic>
        <p:nvPicPr>
          <p:cNvPr id="6" name="Content Placeholder 5" descr="fig_bcm_functi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-52"/>
          <a:stretch/>
        </p:blipFill>
        <p:spPr>
          <a:xfrm>
            <a:off x="3202712" y="1295400"/>
            <a:ext cx="3352800" cy="25306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fig_kirkwood_et_al_96_bcm_thre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32" y="3657600"/>
            <a:ext cx="5029200" cy="2761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632" y="1371600"/>
            <a:ext cx="2591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Floating threshold =</a:t>
            </a:r>
          </a:p>
          <a:p>
            <a:r>
              <a:rPr lang="en-US" dirty="0" smtClean="0"/>
              <a:t>Homeostatic regulation </a:t>
            </a:r>
          </a:p>
          <a:p>
            <a:endParaRPr lang="en-US" dirty="0"/>
          </a:p>
          <a:p>
            <a:r>
              <a:rPr lang="en-US" dirty="0" smtClean="0"/>
              <a:t>More robust form of </a:t>
            </a:r>
            <a:r>
              <a:rPr lang="en-US" dirty="0" err="1" smtClean="0"/>
              <a:t>Hebbian</a:t>
            </a:r>
            <a:r>
              <a:rPr lang="en-US" dirty="0"/>
              <a:t> </a:t>
            </a:r>
            <a:r>
              <a:rPr lang="en-US" dirty="0" smtClean="0"/>
              <a:t>learning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Kirkwood et al (1996):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6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1" y="152400"/>
            <a:ext cx="8227871" cy="1144440"/>
          </a:xfrm>
        </p:spPr>
        <p:txBody>
          <a:bodyPr/>
          <a:lstStyle/>
          <a:p>
            <a:r>
              <a:rPr lang="en-US" dirty="0" smtClean="0"/>
              <a:t>Fast Threshold Adaptation:</a:t>
            </a:r>
            <a:br>
              <a:rPr lang="en-US" dirty="0" smtClean="0"/>
            </a:br>
            <a:r>
              <a:rPr lang="en-US" dirty="0" smtClean="0"/>
              <a:t>Outcome vs. Expectation</a:t>
            </a:r>
            <a:endParaRPr lang="en-US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453" y="2133600"/>
            <a:ext cx="2550100" cy="1950524"/>
          </a:xfrm>
        </p:spPr>
      </p:pic>
      <p:sp>
        <p:nvSpPr>
          <p:cNvPr id="5" name="TextBox 4"/>
          <p:cNvSpPr txBox="1"/>
          <p:nvPr/>
        </p:nvSpPr>
        <p:spPr>
          <a:xfrm>
            <a:off x="2057400" y="4495805"/>
            <a:ext cx="4795258" cy="9540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380" tIns="45692" rIns="91380" bIns="45692" rtlCol="0">
            <a:spAutoFit/>
          </a:bodyPr>
          <a:lstStyle/>
          <a:p>
            <a:r>
              <a:rPr lang="en-US" sz="2800" dirty="0" err="1"/>
              <a:t>dW</a:t>
            </a:r>
            <a:r>
              <a:rPr lang="en-US" sz="2800" dirty="0"/>
              <a:t> ≈   &lt;</a:t>
            </a:r>
            <a:r>
              <a:rPr lang="en-US" sz="2800" dirty="0" err="1"/>
              <a:t>xy</a:t>
            </a:r>
            <a:r>
              <a:rPr lang="en-US" sz="2800" dirty="0"/>
              <a:t>&gt;</a:t>
            </a:r>
            <a:r>
              <a:rPr lang="en-US" sz="2800" baseline="-25000" dirty="0"/>
              <a:t>s</a:t>
            </a:r>
            <a:r>
              <a:rPr lang="en-US" sz="2800" dirty="0"/>
              <a:t>    -    &lt;</a:t>
            </a:r>
            <a:r>
              <a:rPr lang="en-US" sz="2800" dirty="0" err="1"/>
              <a:t>xy</a:t>
            </a:r>
            <a:r>
              <a:rPr lang="en-US" sz="2800" dirty="0"/>
              <a:t>&gt;</a:t>
            </a:r>
            <a:r>
              <a:rPr lang="en-US" sz="2800" baseline="-25000" dirty="0"/>
              <a:t>m</a:t>
            </a:r>
          </a:p>
          <a:p>
            <a:r>
              <a:rPr lang="en-US" sz="2800" dirty="0"/>
              <a:t>          outcome – expectation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Content Placeholder 4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48826"/>
            <a:ext cx="5845465" cy="2518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219205" y="5715000"/>
            <a:ext cx="6277267" cy="369332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smtClean="0"/>
              <a:t>XCAL = temporally </a:t>
            </a:r>
            <a:r>
              <a:rPr lang="en-US" dirty="0" err="1" smtClean="0"/>
              <a:t>eXtended</a:t>
            </a:r>
            <a:r>
              <a:rPr lang="en-US" dirty="0" smtClean="0"/>
              <a:t> Contrastive Attractor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3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Error Come From?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93" y="1605101"/>
            <a:ext cx="6973736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Modeling Framework</a:t>
            </a:r>
            <a:br>
              <a:rPr lang="en-US" dirty="0" smtClean="0"/>
            </a:br>
            <a:r>
              <a:rPr lang="en-US" sz="2400" dirty="0"/>
              <a:t>http://</a:t>
            </a:r>
            <a:r>
              <a:rPr lang="en-US" sz="2400" dirty="0" err="1"/>
              <a:t>ccnbook.colorado.edu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7799"/>
            <a:ext cx="3996960" cy="37111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7" descr="fig_tripartite_model_bg_ctr.png"/>
          <p:cNvPicPr>
            <a:picLocks noChangeAspect="1"/>
          </p:cNvPicPr>
          <p:nvPr/>
        </p:nvPicPr>
        <p:blipFill rotWithShape="1">
          <a:blip r:embed="rId3"/>
          <a:srcRect t="-407" b="-447"/>
          <a:stretch/>
        </p:blipFill>
        <p:spPr bwMode="auto">
          <a:xfrm>
            <a:off x="4724400" y="1437799"/>
            <a:ext cx="3891180" cy="36722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9600" y="5324302"/>
            <a:ext cx="8005980" cy="923330"/>
          </a:xfrm>
          <a:prstGeom prst="rect">
            <a:avLst/>
          </a:prstGeom>
          <a:noFill/>
        </p:spPr>
        <p:txBody>
          <a:bodyPr wrap="square" lIns="91370" tIns="45687" rIns="91370" bIns="45687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0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ICArUS</a:t>
            </a:r>
            <a:r>
              <a:rPr lang="en-US" dirty="0" smtClean="0"/>
              <a:t>-MINDS (IARPA)</a:t>
            </a:r>
            <a:br>
              <a:rPr lang="en-US" dirty="0" smtClean="0"/>
            </a:br>
            <a:r>
              <a:rPr lang="en-US" sz="1800" dirty="0"/>
              <a:t>Integrated Cognitive Architecture for Understanding </a:t>
            </a:r>
            <a:r>
              <a:rPr lang="en-US" sz="1800" dirty="0" err="1"/>
              <a:t>Sensemaking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Mirroring Intelligence in a Neural Description of </a:t>
            </a:r>
            <a:r>
              <a:rPr lang="en-US" sz="1800" dirty="0" err="1"/>
              <a:t>Sensemaking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3" y="1723142"/>
            <a:ext cx="3581401" cy="4801297"/>
          </a:xfrm>
          <a:prstGeom prst="rect">
            <a:avLst/>
          </a:prstGeom>
          <a:noFill/>
        </p:spPr>
        <p:txBody>
          <a:bodyPr wrap="square" lIns="91370" tIns="45687" rIns="91370" bIns="45687" rtlCol="0">
            <a:spAutoFit/>
          </a:bodyPr>
          <a:lstStyle/>
          <a:p>
            <a:r>
              <a:rPr lang="en-US" dirty="0" smtClean="0"/>
              <a:t>Team: HRL (R. Bhattacharyya), CU Boulder (R. O’Reilly), CMU (C. </a:t>
            </a:r>
            <a:r>
              <a:rPr lang="en-US" dirty="0" err="1" smtClean="0"/>
              <a:t>Lebiere</a:t>
            </a:r>
            <a:r>
              <a:rPr lang="en-US" dirty="0" smtClean="0"/>
              <a:t>), UTH (H. Wang), PARC (P. </a:t>
            </a:r>
            <a:r>
              <a:rPr lang="en-US" dirty="0" err="1" smtClean="0"/>
              <a:t>Pirolli</a:t>
            </a:r>
            <a:r>
              <a:rPr lang="en-US" dirty="0" smtClean="0"/>
              <a:t>), UCI (J. </a:t>
            </a:r>
            <a:r>
              <a:rPr lang="en-US" dirty="0" err="1" smtClean="0"/>
              <a:t>Krichmar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Goal: Build biologically-based cognitive architecture to model intelligence analyst.</a:t>
            </a:r>
          </a:p>
          <a:p>
            <a:endParaRPr lang="en-US" dirty="0"/>
          </a:p>
          <a:p>
            <a:r>
              <a:rPr lang="en-US" dirty="0" smtClean="0"/>
              <a:t>Brain areas: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Posterior Cortex                    (IT, Parietal)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PFC/BG/DA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Hippocampus</a:t>
            </a:r>
          </a:p>
          <a:p>
            <a:pPr marL="285541" indent="-285541">
              <a:buFontTx/>
              <a:buChar char="•"/>
            </a:pPr>
            <a:r>
              <a:rPr lang="en-US" dirty="0" smtClean="0"/>
              <a:t>BNS: LC, </a:t>
            </a:r>
            <a:r>
              <a:rPr lang="en-US" dirty="0" err="1" smtClean="0"/>
              <a:t>ACh</a:t>
            </a:r>
            <a:endParaRPr lang="en-US" dirty="0" smtClean="0"/>
          </a:p>
          <a:p>
            <a:pPr marL="285541" indent="-285541">
              <a:buFontTx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39736"/>
            <a:ext cx="4340918" cy="4594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334676"/>
            <a:ext cx="2587294" cy="22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5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32" y="273514"/>
            <a:ext cx="8227871" cy="1021886"/>
          </a:xfrm>
        </p:spPr>
        <p:txBody>
          <a:bodyPr/>
          <a:lstStyle/>
          <a:p>
            <a:r>
              <a:rPr lang="en-US" dirty="0" err="1" smtClean="0"/>
              <a:t>Emer</a:t>
            </a:r>
            <a:r>
              <a:rPr lang="en-US" dirty="0" smtClean="0"/>
              <a:t> Virtual Robot:</a:t>
            </a:r>
            <a:br>
              <a:rPr lang="en-US" dirty="0" smtClean="0"/>
            </a:br>
            <a:r>
              <a:rPr lang="en-US" sz="2400" dirty="0"/>
              <a:t>Perceptual Motor Control &amp; Robust Object Recognition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524004"/>
            <a:ext cx="4996128" cy="3564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58" y="1524000"/>
            <a:ext cx="2874747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58" y="3886199"/>
            <a:ext cx="2874747" cy="28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Object Recognition</a:t>
            </a:r>
            <a:endParaRPr lang="en-US" dirty="0"/>
          </a:p>
        </p:txBody>
      </p:sp>
      <p:pic>
        <p:nvPicPr>
          <p:cNvPr id="5" name="Content Placeholder 4" descr="fig_invar_trans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43" y="1605102"/>
            <a:ext cx="4401070" cy="4642537"/>
          </a:xfrm>
          <a:solidFill>
            <a:schemeClr val="bg1">
              <a:alpha val="47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Hierarchy of increasing:</a:t>
            </a:r>
          </a:p>
          <a:p>
            <a:pPr lvl="1"/>
            <a:r>
              <a:rPr lang="en-US" dirty="0" smtClean="0"/>
              <a:t>Feature complexity</a:t>
            </a:r>
          </a:p>
          <a:p>
            <a:pPr lvl="1"/>
            <a:r>
              <a:rPr lang="en-US" dirty="0" smtClean="0"/>
              <a:t>Spatial invariance</a:t>
            </a:r>
          </a:p>
          <a:p>
            <a:r>
              <a:rPr lang="en-US" dirty="0" smtClean="0"/>
              <a:t>Strong match to </a:t>
            </a:r>
            <a:r>
              <a:rPr lang="en-US" dirty="0" err="1" smtClean="0"/>
              <a:t>RF’s</a:t>
            </a:r>
            <a:r>
              <a:rPr lang="en-US" dirty="0" smtClean="0"/>
              <a:t> in corresponding brain areas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(Fukushima, 1980; </a:t>
            </a:r>
            <a:r>
              <a:rPr lang="en-US" dirty="0" err="1" smtClean="0"/>
              <a:t>Poggio</a:t>
            </a:r>
            <a:r>
              <a:rPr lang="en-US" dirty="0" smtClean="0"/>
              <a:t>, </a:t>
            </a:r>
            <a:r>
              <a:rPr lang="en-US" dirty="0" err="1" smtClean="0"/>
              <a:t>Riesenhuber</a:t>
            </a:r>
            <a:r>
              <a:rPr lang="en-US" dirty="0" smtClean="0"/>
              <a:t>, et al…)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dobj_10x10_1pe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3" y="1066800"/>
            <a:ext cx="5449385" cy="539969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06009" y="1066807"/>
            <a:ext cx="2778488" cy="5410199"/>
          </a:xfrm>
        </p:spPr>
        <p:txBody>
          <a:bodyPr/>
          <a:lstStyle/>
          <a:p>
            <a:r>
              <a:rPr lang="en-US" sz="1800" dirty="0"/>
              <a:t>From Google </a:t>
            </a:r>
            <a:r>
              <a:rPr lang="en-US" sz="1800" dirty="0" err="1"/>
              <a:t>SketchUp</a:t>
            </a:r>
            <a:r>
              <a:rPr lang="en-US" sz="1800" dirty="0"/>
              <a:t> Warehouse</a:t>
            </a:r>
          </a:p>
          <a:p>
            <a:r>
              <a:rPr lang="en-US" sz="1800" dirty="0"/>
              <a:t>100 categories</a:t>
            </a:r>
          </a:p>
          <a:p>
            <a:r>
              <a:rPr lang="en-US" sz="1800" dirty="0"/>
              <a:t>8+ objects per </a:t>
            </a:r>
            <a:r>
              <a:rPr lang="en-US" sz="1800" dirty="0" err="1"/>
              <a:t>categ</a:t>
            </a:r>
            <a:endParaRPr lang="en-US" sz="1800" dirty="0"/>
          </a:p>
          <a:p>
            <a:pPr marL="440502" indent="-342651"/>
            <a:r>
              <a:rPr lang="en-US" sz="1800" dirty="0"/>
              <a:t>2 objects left out for testing</a:t>
            </a:r>
          </a:p>
          <a:p>
            <a:pPr marL="440502" indent="-342651"/>
            <a:r>
              <a:rPr lang="en-US" sz="1800" dirty="0"/>
              <a:t>+/- 20° </a:t>
            </a:r>
            <a:r>
              <a:rPr lang="en-US" sz="1800" dirty="0" err="1"/>
              <a:t>horiz</a:t>
            </a:r>
            <a:r>
              <a:rPr lang="en-US" sz="1800" dirty="0"/>
              <a:t> depth rotation + 180° flip</a:t>
            </a:r>
          </a:p>
          <a:p>
            <a:pPr marL="440502" indent="-342651"/>
            <a:r>
              <a:rPr lang="en-US" sz="1800" dirty="0"/>
              <a:t>0-30° vertical depth rotation</a:t>
            </a:r>
          </a:p>
          <a:p>
            <a:pPr marL="440502" indent="-342651"/>
            <a:r>
              <a:rPr lang="en-US" sz="1800" dirty="0"/>
              <a:t>14° 2D planar rotations</a:t>
            </a:r>
          </a:p>
          <a:p>
            <a:pPr marL="440502" indent="-342651"/>
            <a:r>
              <a:rPr lang="en-US" sz="1800" dirty="0"/>
              <a:t>25% scaling</a:t>
            </a:r>
          </a:p>
          <a:p>
            <a:pPr marL="440502" indent="-342651"/>
            <a:r>
              <a:rPr lang="en-US" sz="1800" dirty="0"/>
              <a:t>30% planar translations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1" y="210241"/>
            <a:ext cx="5775940" cy="646331"/>
          </a:xfrm>
          <a:prstGeom prst="rect">
            <a:avLst/>
          </a:prstGeom>
          <a:noFill/>
        </p:spPr>
        <p:txBody>
          <a:bodyPr wrap="none" lIns="91370" tIns="45687" rIns="91370" bIns="45687" rtlCol="0">
            <a:spAutoFit/>
          </a:bodyPr>
          <a:lstStyle/>
          <a:p>
            <a:r>
              <a:rPr lang="en-US" sz="3600" dirty="0"/>
              <a:t>3D Object Recognition Test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 Generalization Results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80"/>
          <a:stretch/>
        </p:blipFill>
        <p:spPr>
          <a:xfrm>
            <a:off x="2569712" y="1828800"/>
            <a:ext cx="4111631" cy="376739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2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  <a:ln/>
        </p:spPr>
        <p:txBody>
          <a:bodyPr tIns="35176"/>
          <a:lstStyle/>
          <a:p>
            <a:pPr>
              <a:tabLst>
                <a:tab pos="656174" algn="l"/>
                <a:tab pos="1312343" algn="l"/>
                <a:tab pos="1968519" algn="l"/>
                <a:tab pos="2624693" algn="l"/>
                <a:tab pos="3280865" algn="l"/>
                <a:tab pos="3937041" algn="l"/>
                <a:tab pos="4593213" algn="l"/>
                <a:tab pos="5249387" algn="l"/>
                <a:tab pos="5905559" algn="l"/>
                <a:tab pos="6561734" algn="l"/>
                <a:tab pos="7217908" algn="l"/>
                <a:tab pos="7874080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1" y="1376792"/>
            <a:ext cx="4191000" cy="4844669"/>
          </a:xfrm>
          <a:ln/>
        </p:spPr>
        <p:txBody>
          <a:bodyPr tIns="14391"/>
          <a:lstStyle/>
          <a:p>
            <a:pPr algn="ctr">
              <a:spcAft>
                <a:spcPts val="693"/>
              </a:spcAft>
              <a:buNone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400" b="1" dirty="0"/>
              <a:t>CCN Lab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Tom Hazy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Seth Herd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 err="1"/>
              <a:t>Tren</a:t>
            </a:r>
            <a:r>
              <a:rPr lang="en-US" sz="2000" dirty="0"/>
              <a:t> Huang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Dave </a:t>
            </a:r>
            <a:r>
              <a:rPr lang="en-US" sz="2000" dirty="0" err="1"/>
              <a:t>Jilk</a:t>
            </a:r>
            <a:r>
              <a:rPr lang="en-US" sz="2000" dirty="0"/>
              <a:t> (</a:t>
            </a:r>
            <a:r>
              <a:rPr lang="en-US" sz="2000" dirty="0" err="1"/>
              <a:t>eCortex</a:t>
            </a:r>
            <a:r>
              <a:rPr lang="en-US" sz="2000" dirty="0"/>
              <a:t>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Nick </a:t>
            </a:r>
            <a:r>
              <a:rPr lang="en-US" sz="2000" dirty="0" err="1"/>
              <a:t>Ketz</a:t>
            </a:r>
            <a:endParaRPr lang="en-US" sz="2000" dirty="0"/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Trent </a:t>
            </a:r>
            <a:r>
              <a:rPr lang="en-US" sz="2000" dirty="0" err="1"/>
              <a:t>Kriete</a:t>
            </a:r>
            <a:endParaRPr lang="en-US" sz="2000" dirty="0"/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Kai Krueger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Brian Mingus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Jessica </a:t>
            </a:r>
            <a:r>
              <a:rPr lang="en-US" sz="2000" dirty="0" err="1"/>
              <a:t>Mollick</a:t>
            </a:r>
            <a:endParaRPr lang="en-US" sz="2000" dirty="0"/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Wolfgang Pauli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Sergio </a:t>
            </a:r>
            <a:r>
              <a:rPr lang="en-US" sz="2000" dirty="0" err="1"/>
              <a:t>Verduzco</a:t>
            </a:r>
            <a:r>
              <a:rPr lang="en-US" sz="2000" dirty="0"/>
              <a:t>-Flores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  <a:tab pos="2624693" algn="l"/>
              </a:tabLst>
            </a:pPr>
            <a:r>
              <a:rPr lang="en-US" sz="2000" dirty="0"/>
              <a:t>Dean </a:t>
            </a:r>
            <a:r>
              <a:rPr lang="en-US" sz="2000" dirty="0" err="1"/>
              <a:t>Wyatte</a:t>
            </a:r>
            <a:endParaRPr lang="en-US" sz="20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4724400" y="1646101"/>
            <a:ext cx="3889405" cy="4090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4391" rIns="0" bIns="0">
            <a:prstTxWarp prst="textNoShape">
              <a:avLst/>
            </a:prstTxWarp>
          </a:bodyPr>
          <a:lstStyle/>
          <a:p>
            <a:pPr marL="391403" indent="-293553" algn="ctr">
              <a:spcAft>
                <a:spcPts val="682"/>
              </a:spcAft>
              <a:tabLst>
                <a:tab pos="656174" algn="l"/>
                <a:tab pos="1312343" algn="l"/>
                <a:tab pos="1968519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b="1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4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Minnery</a:t>
            </a:r>
            <a:endParaRPr lang="en-US" sz="24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NSF SLC - TDLC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DARPA - BICA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AFOSR</a:t>
            </a:r>
          </a:p>
          <a:p>
            <a:pPr marL="391403" indent="-293553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174" algn="l"/>
                <a:tab pos="1312343" algn="l"/>
                <a:tab pos="196851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 </a:t>
            </a:r>
            <a:r>
              <a:rPr lang="en-US" sz="24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via activation differences: Generalized Recirculation (</a:t>
            </a:r>
            <a:r>
              <a:rPr lang="en-US" dirty="0" err="1" smtClean="0"/>
              <a:t>GeneRec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Bottom-up derivation of activation differences from STDP</a:t>
            </a:r>
          </a:p>
          <a:p>
            <a:r>
              <a:rPr lang="en-US" dirty="0" smtClean="0"/>
              <a:t>Bidirectional activation dynamics vs. </a:t>
            </a:r>
            <a:r>
              <a:rPr lang="en-US" dirty="0" err="1" smtClean="0"/>
              <a:t>feedforward</a:t>
            </a:r>
            <a:r>
              <a:rPr lang="en-US" dirty="0" smtClean="0"/>
              <a:t>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0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Recirculation (early RBM)</a:t>
            </a:r>
            <a:endParaRPr lang="en-US" dirty="0"/>
          </a:p>
        </p:txBody>
      </p:sp>
      <p:pic>
        <p:nvPicPr>
          <p:cNvPr id="5" name="Content Placeholder 4" descr="fig_recir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1" r="-941"/>
          <a:stretch/>
        </p:blipFill>
        <p:spPr>
          <a:xfrm>
            <a:off x="2291058" y="1605102"/>
            <a:ext cx="4519860" cy="452449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Generalized Recirculation (</a:t>
            </a:r>
            <a:r>
              <a:rPr lang="en-US" sz="3600" dirty="0" err="1" smtClean="0"/>
              <a:t>GeneRec</a:t>
            </a:r>
            <a:r>
              <a:rPr lang="en-US" sz="3600" dirty="0" smtClean="0"/>
              <a:t>)</a:t>
            </a:r>
            <a:br>
              <a:rPr lang="en-US" sz="3600" dirty="0" smtClean="0"/>
            </a:br>
            <a:r>
              <a:rPr lang="en-US" sz="2400" dirty="0" smtClean="0"/>
              <a:t>(O’Reilly, 1996 – see also </a:t>
            </a:r>
            <a:r>
              <a:rPr lang="en-US" sz="2400" dirty="0" err="1" smtClean="0"/>
              <a:t>Xie</a:t>
            </a:r>
            <a:r>
              <a:rPr lang="en-US" sz="2400" dirty="0" smtClean="0"/>
              <a:t> &amp; </a:t>
            </a:r>
            <a:r>
              <a:rPr lang="en-US" sz="2400" dirty="0" err="1" smtClean="0"/>
              <a:t>Seung</a:t>
            </a:r>
            <a:r>
              <a:rPr lang="en-US" sz="2400" dirty="0" smtClean="0"/>
              <a:t>, 2003)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7" y="1600200"/>
            <a:ext cx="5636338" cy="23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30" y="4033402"/>
            <a:ext cx="6702145" cy="2291198"/>
          </a:xfrm>
          <a:prstGeom prst="rect">
            <a:avLst/>
          </a:prstGeom>
        </p:spPr>
      </p:pic>
      <p:pic>
        <p:nvPicPr>
          <p:cNvPr id="3" name="Picture 2" descr="fig_recirc_act_diff_appro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03" y="1828800"/>
            <a:ext cx="2489200" cy="2095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3949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Contrastive </a:t>
            </a:r>
            <a:r>
              <a:rPr lang="en-US" dirty="0" err="1" smtClean="0"/>
              <a:t>Hebbian</a:t>
            </a:r>
            <a:r>
              <a:rPr lang="en-US" dirty="0" smtClean="0"/>
              <a:t> Learning (CHL)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Movellan</a:t>
            </a:r>
            <a:r>
              <a:rPr lang="en-US" sz="2800" dirty="0" smtClean="0"/>
              <a:t>, 1990; Hinton 1989 DBM)</a:t>
            </a:r>
            <a:endParaRPr lang="en-US" sz="2800" dirty="0"/>
          </a:p>
        </p:txBody>
      </p:sp>
      <p:pic>
        <p:nvPicPr>
          <p:cNvPr id="6" name="Content Placeholder 5" descr="Screen shot 2012-06-01 at 2.33.4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" b="-534"/>
          <a:stretch/>
        </p:blipFill>
        <p:spPr>
          <a:xfrm>
            <a:off x="3352800" y="1660247"/>
            <a:ext cx="4572001" cy="9963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Screen shot 2012-06-01 at 2.3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819400"/>
            <a:ext cx="3581400" cy="912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828800"/>
            <a:ext cx="22595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CHL, DBM: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971800"/>
            <a:ext cx="2032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GeneRec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10" name="Picture 9" descr="Screen shot 2012-06-01 at 2.4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886200"/>
            <a:ext cx="4866397" cy="881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200" y="4038600"/>
            <a:ext cx="24356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Avg</a:t>
            </a:r>
            <a:r>
              <a:rPr lang="en-US" sz="3200" dirty="0" smtClean="0"/>
              <a:t> Sender:</a:t>
            </a:r>
            <a:endParaRPr lang="en-US" sz="3200" dirty="0"/>
          </a:p>
        </p:txBody>
      </p:sp>
      <p:pic>
        <p:nvPicPr>
          <p:cNvPr id="12" name="Picture 11" descr="Screen shot 2012-06-01 at 2.43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97" y="5029200"/>
            <a:ext cx="7048500" cy="8859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7997" y="5958169"/>
            <a:ext cx="3621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^ Symmetry = CHL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361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Biology of Learning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STDP: Spike Timing Dependent Plasticity</a:t>
            </a:r>
            <a:endParaRPr lang="en-US" dirty="0"/>
          </a:p>
        </p:txBody>
      </p:sp>
      <p:pic>
        <p:nvPicPr>
          <p:cNvPr id="5" name="Content Placeholder 4" descr="fig_stdp_ori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r="293"/>
          <a:stretch/>
        </p:blipFill>
        <p:spPr>
          <a:xfrm>
            <a:off x="1544321" y="1605102"/>
            <a:ext cx="6024880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9" y="313828"/>
            <a:ext cx="8229311" cy="1063825"/>
          </a:xfrm>
          <a:ln/>
        </p:spPr>
        <p:txBody>
          <a:bodyPr tIns="35180"/>
          <a:lstStyle/>
          <a:p>
            <a:pPr>
              <a:tabLst>
                <a:tab pos="656242" algn="l"/>
                <a:tab pos="1312479" algn="l"/>
                <a:tab pos="1968724" algn="l"/>
                <a:tab pos="2624965" algn="l"/>
                <a:tab pos="3281206" algn="l"/>
                <a:tab pos="3937449" algn="l"/>
                <a:tab pos="4593690" algn="l"/>
                <a:tab pos="5249931" algn="l"/>
                <a:tab pos="5906172" algn="l"/>
                <a:tab pos="6562414" algn="l"/>
                <a:tab pos="7218656" algn="l"/>
                <a:tab pos="7874896" algn="l"/>
              </a:tabLst>
            </a:pPr>
            <a:r>
              <a:rPr lang="en-US" dirty="0" smtClean="0"/>
              <a:t>Error-driven Learning from STDP</a:t>
            </a:r>
            <a:br>
              <a:rPr lang="en-US" dirty="0" smtClean="0"/>
            </a:br>
            <a:r>
              <a:rPr lang="en-US" sz="2800" dirty="0"/>
              <a:t>(computational </a:t>
            </a:r>
            <a:r>
              <a:rPr lang="en-US" sz="2800" dirty="0">
                <a:latin typeface="Wingdings"/>
                <a:ea typeface="Wingdings"/>
                <a:cs typeface="Wingdings"/>
                <a:sym typeface="Wingdings"/>
              </a:rPr>
              <a:t></a:t>
            </a:r>
            <a:r>
              <a:rPr lang="en-US" sz="2800" dirty="0"/>
              <a:t> biological bridge)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4" descr="Picture 1.png"/>
          <p:cNvPicPr>
            <a:picLocks noGrp="1" noChangeAspect="1"/>
          </p:cNvPicPr>
          <p:nvPr/>
        </p:nvPicPr>
        <p:blipFill rotWithShape="1">
          <a:blip r:embed="rId3"/>
          <a:srcRect l="29241" r="34605"/>
          <a:stretch/>
        </p:blipFill>
        <p:spPr bwMode="auto">
          <a:xfrm>
            <a:off x="376385" y="2365965"/>
            <a:ext cx="1287701" cy="1219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83" y="2137363"/>
            <a:ext cx="4391815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45" y="1869605"/>
            <a:ext cx="1990049" cy="221191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 bwMode="auto">
          <a:xfrm>
            <a:off x="1747982" y="2823162"/>
            <a:ext cx="381000" cy="3048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7" rIns="91390" bIns="45697" numCol="1" rtlCol="0" anchor="t" anchorCtr="0" compatLnSpc="1">
            <a:prstTxWarp prst="textNoShape">
              <a:avLst/>
            </a:prstTxWarp>
          </a:bodyPr>
          <a:lstStyle/>
          <a:p>
            <a:pPr defTabSz="4569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286592" y="2815164"/>
            <a:ext cx="381000" cy="30480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7" rIns="91390" bIns="45697" numCol="1" rtlCol="0" anchor="t" anchorCtr="0" compatLnSpc="1">
            <a:prstTxWarp prst="textNoShape">
              <a:avLst/>
            </a:prstTxWarp>
          </a:bodyPr>
          <a:lstStyle/>
          <a:p>
            <a:pPr defTabSz="4569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16565" y="3808904"/>
            <a:ext cx="1448374" cy="1215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12" descr="fig_urakubo_et_al_triple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4382" y="3779226"/>
            <a:ext cx="1819004" cy="2075011"/>
          </a:xfrm>
          <a:prstGeom prst="rect">
            <a:avLst/>
          </a:prstGeom>
        </p:spPr>
      </p:pic>
      <p:pic>
        <p:nvPicPr>
          <p:cNvPr id="14" name="Picture 13" descr="fig_urakubo_et_al_quads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97" y="3834910"/>
            <a:ext cx="936399" cy="976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10499" y="1768031"/>
            <a:ext cx="2199378" cy="369332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err="1" smtClean="0"/>
              <a:t>Urakubo</a:t>
            </a:r>
            <a:r>
              <a:rPr lang="en-US" dirty="0" smtClean="0"/>
              <a:t> et al, 2008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8775" y="4244172"/>
            <a:ext cx="2006605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390" tIns="45697" rIns="91390" bIns="45697" rtlCol="0">
            <a:spAutoFit/>
          </a:bodyPr>
          <a:lstStyle/>
          <a:p>
            <a:r>
              <a:rPr lang="en-US" b="1" dirty="0" smtClean="0"/>
              <a:t>Captures ~80% of variance in model LTP/LTD</a:t>
            </a:r>
          </a:p>
          <a:p>
            <a:endParaRPr lang="en-US" b="1" dirty="0"/>
          </a:p>
          <a:p>
            <a:r>
              <a:rPr lang="en-US" dirty="0" smtClean="0"/>
              <a:t>(Linearized BCM)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673" y="3692411"/>
            <a:ext cx="1262410" cy="646331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smtClean="0"/>
              <a:t>Real spike</a:t>
            </a:r>
          </a:p>
          <a:p>
            <a:r>
              <a:rPr lang="en-US" dirty="0" smtClean="0"/>
              <a:t>trains in..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76587" y="5888306"/>
            <a:ext cx="4465435" cy="369332"/>
          </a:xfrm>
          <a:prstGeom prst="rect">
            <a:avLst/>
          </a:prstGeom>
          <a:noFill/>
        </p:spPr>
        <p:txBody>
          <a:bodyPr wrap="none" lIns="91390" tIns="45697" rIns="91390" bIns="45697" rtlCol="0">
            <a:spAutoFit/>
          </a:bodyPr>
          <a:lstStyle/>
          <a:p>
            <a:r>
              <a:rPr lang="en-US" dirty="0" smtClean="0"/>
              <a:t>Fits to STDP data for pairs, triplets, quads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961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9" y="273518"/>
            <a:ext cx="8229311" cy="1145879"/>
          </a:xfrm>
          <a:ln/>
        </p:spPr>
        <p:txBody>
          <a:bodyPr tIns="35180"/>
          <a:lstStyle/>
          <a:p>
            <a:pPr>
              <a:tabLst>
                <a:tab pos="656242" algn="l"/>
                <a:tab pos="1312479" algn="l"/>
                <a:tab pos="1968724" algn="l"/>
                <a:tab pos="2624965" algn="l"/>
                <a:tab pos="3281206" algn="l"/>
                <a:tab pos="3937449" algn="l"/>
                <a:tab pos="4593690" algn="l"/>
                <a:tab pos="5249931" algn="l"/>
                <a:tab pos="5906172" algn="l"/>
                <a:tab pos="6562414" algn="l"/>
                <a:tab pos="7218656" algn="l"/>
                <a:tab pos="7874896" algn="l"/>
              </a:tabLst>
            </a:pPr>
            <a:r>
              <a:rPr lang="en-US" dirty="0" smtClean="0"/>
              <a:t>Extended Spike Trains =</a:t>
            </a:r>
            <a:br>
              <a:rPr lang="en-US" dirty="0" smtClean="0"/>
            </a:br>
            <a:r>
              <a:rPr lang="en-US" dirty="0" smtClean="0"/>
              <a:t>Emergent Simplicity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5" y="2083026"/>
            <a:ext cx="2542976" cy="253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2821" y="2072953"/>
            <a:ext cx="2542980" cy="2536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6675" y="2083026"/>
            <a:ext cx="2532893" cy="25262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142280" y="1658362"/>
            <a:ext cx="1462060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588" tIns="59985" rIns="81588" bIns="40795">
            <a:prstTxWarp prst="textNoShape">
              <a:avLst/>
            </a:prstTxWarp>
          </a:bodyPr>
          <a:lstStyle/>
          <a:p>
            <a:pPr>
              <a:tabLst>
                <a:tab pos="656242" algn="l"/>
                <a:tab pos="1312479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295504" y="1658362"/>
            <a:ext cx="1309372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588" tIns="59985" rIns="81588" bIns="40795">
            <a:prstTxWarp prst="textNoShape">
              <a:avLst/>
            </a:prstTxWarp>
          </a:bodyPr>
          <a:lstStyle/>
          <a:p>
            <a:pPr>
              <a:tabLst>
                <a:tab pos="656242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3800" y="1658362"/>
            <a:ext cx="1309373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588" tIns="59985" rIns="81588" bIns="40795">
            <a:prstTxWarp prst="textNoShape">
              <a:avLst/>
            </a:prstTxWarp>
          </a:bodyPr>
          <a:lstStyle/>
          <a:p>
            <a:pPr>
              <a:tabLst>
                <a:tab pos="656242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023" y="5348651"/>
            <a:ext cx="1506542" cy="646331"/>
          </a:xfrm>
          <a:prstGeom prst="rect">
            <a:avLst/>
          </a:prstGeom>
          <a:noFill/>
        </p:spPr>
        <p:txBody>
          <a:bodyPr wrap="none" lIns="91380" tIns="45692" rIns="91380" bIns="45692" rtlCol="0">
            <a:spAutoFit/>
          </a:bodyPr>
          <a:lstStyle/>
          <a:p>
            <a:r>
              <a:rPr lang="en-US" sz="3600" dirty="0" err="1"/>
              <a:t>r</a:t>
            </a:r>
            <a:r>
              <a:rPr lang="en-US" sz="3600" dirty="0"/>
              <a:t>=.894</a:t>
            </a:r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53" y="4736991"/>
            <a:ext cx="2000814" cy="1953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5410202"/>
            <a:ext cx="4175742" cy="954107"/>
          </a:xfrm>
          <a:prstGeom prst="rect">
            <a:avLst/>
          </a:prstGeom>
          <a:noFill/>
        </p:spPr>
        <p:txBody>
          <a:bodyPr wrap="none" lIns="91380" tIns="45692" rIns="91380" bIns="45692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</a:t>
            </a:r>
            <a:r>
              <a:rPr lang="en-US" sz="3200" dirty="0" err="1"/>
              <a:t>f(send</a:t>
            </a:r>
            <a:r>
              <a:rPr lang="en-US" sz="3200" dirty="0"/>
              <a:t> * </a:t>
            </a:r>
            <a:r>
              <a:rPr lang="en-US" sz="3200" dirty="0" err="1"/>
              <a:t>recv</a:t>
            </a:r>
            <a:r>
              <a:rPr lang="en-US" sz="3200" dirty="0"/>
              <a:t>) =</a:t>
            </a:r>
          </a:p>
          <a:p>
            <a:r>
              <a:rPr lang="en-US" sz="2400" dirty="0"/>
              <a:t>           (spike rate * duration)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893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8758</TotalTime>
  <Words>515</Words>
  <Application>Microsoft Macintosh PowerPoint</Application>
  <PresentationFormat>On-screen Show (4:3)</PresentationFormat>
  <Paragraphs>125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ror_std_emerbrain</vt:lpstr>
      <vt:lpstr>Backprop, 25 Years Later: Biologically Plausible Backprop</vt:lpstr>
      <vt:lpstr>Outline</vt:lpstr>
      <vt:lpstr>Recirculation (early RBM)</vt:lpstr>
      <vt:lpstr>Generalized Recirculation (GeneRec) (O’Reilly, 1996 – see also Xie &amp; Seung, 2003)</vt:lpstr>
      <vt:lpstr>Contrastive Hebbian Learning (CHL) (Movellan, 1990; Hinton 1989 DBM)</vt:lpstr>
      <vt:lpstr>Biology of Learning</vt:lpstr>
      <vt:lpstr>STDP: Spike Timing Dependent Plasticity</vt:lpstr>
      <vt:lpstr>Error-driven Learning from STDP (computational  biological bridge)</vt:lpstr>
      <vt:lpstr>Extended Spike Trains = Emergent Simplicity</vt:lpstr>
      <vt:lpstr>Bienenstock Cooper &amp; Munro (1982)</vt:lpstr>
      <vt:lpstr>Fast Threshold Adaptation: Outcome vs. Expectation</vt:lpstr>
      <vt:lpstr>Where Does Error Come From?</vt:lpstr>
      <vt:lpstr>Biological Modeling Framework http://ccnbook.colorado.edu</vt:lpstr>
      <vt:lpstr>ICArUS-MINDS (IARPA) Integrated Cognitive Architecture for Understanding Sensemaking Mirroring Intelligence in a Neural Description of Sensemaking</vt:lpstr>
      <vt:lpstr>Emer Virtual Robot: Perceptual Motor Control &amp; Robust Object Recognition</vt:lpstr>
      <vt:lpstr>Invariant Object Recognition</vt:lpstr>
      <vt:lpstr>PowerPoint Presentation</vt:lpstr>
      <vt:lpstr>Object Recognition Generalization Results</vt:lpstr>
      <vt:lpstr>Thanks To</vt:lpstr>
      <vt:lpstr>Extras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203</cp:revision>
  <dcterms:created xsi:type="dcterms:W3CDTF">2010-11-15T21:19:00Z</dcterms:created>
  <dcterms:modified xsi:type="dcterms:W3CDTF">2012-06-01T21:05:59Z</dcterms:modified>
</cp:coreProperties>
</file>